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29" autoAdjust="0"/>
  </p:normalViewPr>
  <p:slideViewPr>
    <p:cSldViewPr>
      <p:cViewPr varScale="1">
        <p:scale>
          <a:sx n="92" d="100"/>
          <a:sy n="92" d="100"/>
        </p:scale>
        <p:origin x="-21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97E504-3F7C-4C91-8687-8E2131AB59B7}" type="datetimeFigureOut">
              <a:rPr lang="en-US" smtClean="0"/>
              <a:t>1/28/2020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FB44BB-99B5-46C7-9ED7-71FBB5FA6D48}" type="slidenum">
              <a:rPr lang="en-US" smtClean="0"/>
              <a:t>‹#›</a:t>
            </a:fld>
            <a:endParaRPr lang="en-US"/>
          </a:p>
        </p:txBody>
      </p:sp>
    </p:spTree>
    <p:extLst>
      <p:ext uri="{BB962C8B-B14F-4D97-AF65-F5344CB8AC3E}">
        <p14:creationId xmlns:p14="http://schemas.microsoft.com/office/powerpoint/2010/main" val="978123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a:t>
            </a:r>
            <a:r>
              <a:rPr lang="en-US" baseline="0" dirty="0" smtClean="0"/>
              <a:t> Approved by Cabinet in 2018</a:t>
            </a:r>
          </a:p>
          <a:p>
            <a:r>
              <a:rPr lang="en-US" baseline="0" dirty="0" smtClean="0"/>
              <a:t>Action 2: </a:t>
            </a:r>
            <a:r>
              <a:rPr lang="en-US" baseline="0" dirty="0" smtClean="0"/>
              <a:t>SGs (Refer to document)</a:t>
            </a:r>
          </a:p>
          <a:p>
            <a:r>
              <a:rPr lang="en-US" baseline="0" dirty="0" smtClean="0"/>
              <a:t>Action </a:t>
            </a:r>
            <a:r>
              <a:rPr lang="en-US" baseline="0" dirty="0" smtClean="0"/>
              <a:t>3: Coordinated by the FGTAC</a:t>
            </a:r>
          </a:p>
          <a:p>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3</a:t>
            </a:fld>
            <a:endParaRPr lang="en-US"/>
          </a:p>
        </p:txBody>
      </p:sp>
    </p:spTree>
    <p:extLst>
      <p:ext uri="{BB962C8B-B14F-4D97-AF65-F5344CB8AC3E}">
        <p14:creationId xmlns:p14="http://schemas.microsoft.com/office/powerpoint/2010/main" val="33206246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3: Done through our collaboration for training</a:t>
            </a:r>
            <a:r>
              <a:rPr lang="en-US" baseline="0" dirty="0" smtClean="0"/>
              <a:t> such use of drones and the processing of imagery and working with other agencies such Ministry of employment to help with their GIS efforts.</a:t>
            </a:r>
          </a:p>
          <a:p>
            <a:r>
              <a:rPr lang="en-US" baseline="0" dirty="0" smtClean="0"/>
              <a:t>Action 4: Previous Conference, however there have been funding and </a:t>
            </a:r>
            <a:r>
              <a:rPr lang="en-US" baseline="0" dirty="0" err="1" smtClean="0"/>
              <a:t>organising</a:t>
            </a:r>
            <a:r>
              <a:rPr lang="en-US" baseline="0" dirty="0" smtClean="0"/>
              <a:t> issues.</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12</a:t>
            </a:fld>
            <a:endParaRPr lang="en-US"/>
          </a:p>
        </p:txBody>
      </p:sp>
    </p:spTree>
    <p:extLst>
      <p:ext uri="{BB962C8B-B14F-4D97-AF65-F5344CB8AC3E}">
        <p14:creationId xmlns:p14="http://schemas.microsoft.com/office/powerpoint/2010/main" val="2962078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5: Monitored by the FGTAC</a:t>
            </a:r>
          </a:p>
          <a:p>
            <a:r>
              <a:rPr lang="en-US" dirty="0" smtClean="0"/>
              <a:t>Action 6: User Group</a:t>
            </a:r>
            <a:r>
              <a:rPr lang="en-US" baseline="0" dirty="0" smtClean="0"/>
              <a:t> have monthly meetings to discuss GIS issues, Lands through the </a:t>
            </a:r>
            <a:r>
              <a:rPr lang="en-US" baseline="0" dirty="0" err="1" smtClean="0"/>
              <a:t>VanuaGIS</a:t>
            </a:r>
            <a:r>
              <a:rPr lang="en-US" baseline="0" dirty="0" smtClean="0"/>
              <a:t> </a:t>
            </a:r>
            <a:r>
              <a:rPr lang="en-US" baseline="0" dirty="0" err="1" smtClean="0"/>
              <a:t>awarenes</a:t>
            </a:r>
            <a:r>
              <a:rPr lang="en-US" baseline="0" dirty="0" smtClean="0"/>
              <a:t> also promotes the benefits of using geospatial information </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4</a:t>
            </a:fld>
            <a:endParaRPr lang="en-US"/>
          </a:p>
        </p:txBody>
      </p:sp>
    </p:spTree>
    <p:extLst>
      <p:ext uri="{BB962C8B-B14F-4D97-AF65-F5344CB8AC3E}">
        <p14:creationId xmlns:p14="http://schemas.microsoft.com/office/powerpoint/2010/main" val="1072837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a:t>
            </a:r>
            <a:r>
              <a:rPr lang="en-US" baseline="0" dirty="0" smtClean="0"/>
              <a:t> Proposal to submit a cabinet paper on the adopted fundamental themes and it data sets</a:t>
            </a:r>
          </a:p>
          <a:p>
            <a:r>
              <a:rPr lang="en-US" baseline="0" dirty="0" smtClean="0"/>
              <a:t>Action 2:  Custodians have been identified. Match the data sets in the list provided to the fundamental data themes.</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5</a:t>
            </a:fld>
            <a:endParaRPr lang="en-US"/>
          </a:p>
        </p:txBody>
      </p:sp>
    </p:spTree>
    <p:extLst>
      <p:ext uri="{BB962C8B-B14F-4D97-AF65-F5344CB8AC3E}">
        <p14:creationId xmlns:p14="http://schemas.microsoft.com/office/powerpoint/2010/main" val="2530043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3: FGTAC</a:t>
            </a:r>
            <a:r>
              <a:rPr lang="en-US" baseline="0" dirty="0" smtClean="0"/>
              <a:t> needs to meet and discuss this as it can get very technical</a:t>
            </a:r>
          </a:p>
          <a:p>
            <a:r>
              <a:rPr lang="en-US" baseline="0" dirty="0" smtClean="0"/>
              <a:t>Action 4: Not only meets the national needs, but aligns to the meeting of the SDGs</a:t>
            </a:r>
          </a:p>
          <a:p>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6</a:t>
            </a:fld>
            <a:endParaRPr lang="en-US"/>
          </a:p>
        </p:txBody>
      </p:sp>
    </p:spTree>
    <p:extLst>
      <p:ext uri="{BB962C8B-B14F-4D97-AF65-F5344CB8AC3E}">
        <p14:creationId xmlns:p14="http://schemas.microsoft.com/office/powerpoint/2010/main" val="2854297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 Through User Group meetings</a:t>
            </a:r>
          </a:p>
          <a:p>
            <a:r>
              <a:rPr lang="en-US" dirty="0" smtClean="0"/>
              <a:t>Action</a:t>
            </a:r>
            <a:r>
              <a:rPr lang="en-US" baseline="0" dirty="0" smtClean="0"/>
              <a:t> 2: Submission to Cabinet</a:t>
            </a:r>
            <a:endParaRPr lang="en-US" dirty="0" smtClean="0"/>
          </a:p>
        </p:txBody>
      </p:sp>
      <p:sp>
        <p:nvSpPr>
          <p:cNvPr id="4" name="Slide Number Placeholder 3"/>
          <p:cNvSpPr>
            <a:spLocks noGrp="1"/>
          </p:cNvSpPr>
          <p:nvPr>
            <p:ph type="sldNum" sz="quarter" idx="10"/>
          </p:nvPr>
        </p:nvSpPr>
        <p:spPr/>
        <p:txBody>
          <a:bodyPr/>
          <a:lstStyle/>
          <a:p>
            <a:fld id="{C5FB44BB-99B5-46C7-9ED7-71FBB5FA6D48}" type="slidenum">
              <a:rPr lang="en-US" smtClean="0"/>
              <a:t>7</a:t>
            </a:fld>
            <a:endParaRPr lang="en-US"/>
          </a:p>
        </p:txBody>
      </p:sp>
    </p:spTree>
    <p:extLst>
      <p:ext uri="{BB962C8B-B14F-4D97-AF65-F5344CB8AC3E}">
        <p14:creationId xmlns:p14="http://schemas.microsoft.com/office/powerpoint/2010/main" val="771658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3: FGTAC</a:t>
            </a:r>
            <a:r>
              <a:rPr lang="en-US" baseline="0" dirty="0" smtClean="0"/>
              <a:t> to develop a data</a:t>
            </a:r>
          </a:p>
          <a:p>
            <a:r>
              <a:rPr lang="en-US" baseline="0" dirty="0" smtClean="0"/>
              <a:t>Action 4: This will be developed once the data sharing policy is established</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8</a:t>
            </a:fld>
            <a:endParaRPr lang="en-US"/>
          </a:p>
        </p:txBody>
      </p:sp>
    </p:spTree>
    <p:extLst>
      <p:ext uri="{BB962C8B-B14F-4D97-AF65-F5344CB8AC3E}">
        <p14:creationId xmlns:p14="http://schemas.microsoft.com/office/powerpoint/2010/main" val="1066009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a:t>
            </a:r>
            <a:r>
              <a:rPr lang="en-US" baseline="0" dirty="0" smtClean="0"/>
              <a:t> Most geospatial experts are aware that of the compatibility of format between </a:t>
            </a:r>
            <a:r>
              <a:rPr lang="en-US" baseline="0" dirty="0" err="1" smtClean="0"/>
              <a:t>softwares</a:t>
            </a:r>
            <a:r>
              <a:rPr lang="en-US" baseline="0" dirty="0" smtClean="0"/>
              <a:t>’ and know to interchange data format using various techniques.</a:t>
            </a:r>
          </a:p>
          <a:p>
            <a:r>
              <a:rPr lang="en-US" baseline="0" dirty="0" smtClean="0"/>
              <a:t>Action 2: This is embedded in the documentation for the fundamental data themes</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9</a:t>
            </a:fld>
            <a:endParaRPr lang="en-US"/>
          </a:p>
        </p:txBody>
      </p:sp>
    </p:spTree>
    <p:extLst>
      <p:ext uri="{BB962C8B-B14F-4D97-AF65-F5344CB8AC3E}">
        <p14:creationId xmlns:p14="http://schemas.microsoft.com/office/powerpoint/2010/main" val="1634940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3:The main issue</a:t>
            </a:r>
            <a:r>
              <a:rPr lang="en-US" baseline="0" dirty="0" smtClean="0"/>
              <a:t> is what standard that is used by agencies that capture information and if there are quality controls in place to ensure that data collected be fundamental or non fundamental is accurate and relevant.</a:t>
            </a:r>
          </a:p>
          <a:p>
            <a:r>
              <a:rPr lang="en-US" baseline="0" dirty="0" smtClean="0"/>
              <a:t>Action 4: Displayed on the </a:t>
            </a:r>
            <a:r>
              <a:rPr lang="en-US" baseline="0" dirty="0" err="1" smtClean="0"/>
              <a:t>VanuaGIS</a:t>
            </a:r>
            <a:r>
              <a:rPr lang="en-US" baseline="0" dirty="0" smtClean="0"/>
              <a:t> portal</a:t>
            </a:r>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10</a:t>
            </a:fld>
            <a:endParaRPr lang="en-US"/>
          </a:p>
        </p:txBody>
      </p:sp>
    </p:spTree>
    <p:extLst>
      <p:ext uri="{BB962C8B-B14F-4D97-AF65-F5344CB8AC3E}">
        <p14:creationId xmlns:p14="http://schemas.microsoft.com/office/powerpoint/2010/main" val="2371592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1: Unfortunately</a:t>
            </a:r>
            <a:r>
              <a:rPr lang="en-US" baseline="0" dirty="0" smtClean="0"/>
              <a:t> this has not moved, as we have been focusing on establishing the fundamental themes along with the data sets.</a:t>
            </a:r>
          </a:p>
          <a:p>
            <a:r>
              <a:rPr lang="en-US" baseline="0" dirty="0" smtClean="0"/>
              <a:t>Action 2: Our local universities have programs in place that cater for geospatial information management </a:t>
            </a:r>
            <a:r>
              <a:rPr lang="en-US" baseline="0" dirty="0" err="1" smtClean="0"/>
              <a:t>programmes</a:t>
            </a:r>
            <a:r>
              <a:rPr lang="en-US" baseline="0" dirty="0" smtClean="0"/>
              <a:t> with an emphasis in areas such as surveying, GIS, land management, remote sensing and programming.</a:t>
            </a:r>
          </a:p>
          <a:p>
            <a:endParaRPr lang="en-US" dirty="0"/>
          </a:p>
        </p:txBody>
      </p:sp>
      <p:sp>
        <p:nvSpPr>
          <p:cNvPr id="4" name="Slide Number Placeholder 3"/>
          <p:cNvSpPr>
            <a:spLocks noGrp="1"/>
          </p:cNvSpPr>
          <p:nvPr>
            <p:ph type="sldNum" sz="quarter" idx="10"/>
          </p:nvPr>
        </p:nvSpPr>
        <p:spPr/>
        <p:txBody>
          <a:bodyPr/>
          <a:lstStyle/>
          <a:p>
            <a:fld id="{C5FB44BB-99B5-46C7-9ED7-71FBB5FA6D48}" type="slidenum">
              <a:rPr lang="en-US" smtClean="0"/>
              <a:t>11</a:t>
            </a:fld>
            <a:endParaRPr lang="en-US"/>
          </a:p>
        </p:txBody>
      </p:sp>
    </p:spTree>
    <p:extLst>
      <p:ext uri="{BB962C8B-B14F-4D97-AF65-F5344CB8AC3E}">
        <p14:creationId xmlns:p14="http://schemas.microsoft.com/office/powerpoint/2010/main" val="473814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979A18-25CF-4D8F-8547-13FCA97341F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1808638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79A18-25CF-4D8F-8547-13FCA97341F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1834291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79A18-25CF-4D8F-8547-13FCA97341F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20150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79A18-25CF-4D8F-8547-13FCA97341F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125369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79A18-25CF-4D8F-8547-13FCA97341F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2726008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979A18-25CF-4D8F-8547-13FCA97341F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275176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979A18-25CF-4D8F-8547-13FCA97341F7}"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360885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979A18-25CF-4D8F-8547-13FCA97341F7}"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918148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79A18-25CF-4D8F-8547-13FCA97341F7}"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1203124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79A18-25CF-4D8F-8547-13FCA97341F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592095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79A18-25CF-4D8F-8547-13FCA97341F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3447E-1E9E-485B-A9DF-89A70CE375E7}" type="slidenum">
              <a:rPr lang="en-US" smtClean="0"/>
              <a:t>‹#›</a:t>
            </a:fld>
            <a:endParaRPr lang="en-US"/>
          </a:p>
        </p:txBody>
      </p:sp>
    </p:spTree>
    <p:extLst>
      <p:ext uri="{BB962C8B-B14F-4D97-AF65-F5344CB8AC3E}">
        <p14:creationId xmlns:p14="http://schemas.microsoft.com/office/powerpoint/2010/main" val="548846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79A18-25CF-4D8F-8547-13FCA97341F7}"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3447E-1E9E-485B-A9DF-89A70CE375E7}" type="slidenum">
              <a:rPr lang="en-US" smtClean="0"/>
              <a:t>‹#›</a:t>
            </a:fld>
            <a:endParaRPr lang="en-US"/>
          </a:p>
        </p:txBody>
      </p:sp>
    </p:spTree>
    <p:extLst>
      <p:ext uri="{BB962C8B-B14F-4D97-AF65-F5344CB8AC3E}">
        <p14:creationId xmlns:p14="http://schemas.microsoft.com/office/powerpoint/2010/main" val="4044582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09600"/>
            <a:ext cx="7772400" cy="1470025"/>
          </a:xfrm>
        </p:spPr>
        <p:txBody>
          <a:bodyPr>
            <a:normAutofit fontScale="90000"/>
          </a:bodyPr>
          <a:lstStyle/>
          <a:p>
            <a:r>
              <a:rPr lang="en-NZ" dirty="0" smtClean="0"/>
              <a:t>National Geospatial Information Management Strategy Action Plan Update 29 January, 2020</a:t>
            </a:r>
            <a:br>
              <a:rPr lang="en-NZ" dirty="0" smtClean="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1951337"/>
            <a:ext cx="4915400" cy="4800599"/>
          </a:xfrm>
          <a:prstGeom prst="rect">
            <a:avLst/>
          </a:prstGeom>
        </p:spPr>
      </p:pic>
      <p:sp>
        <p:nvSpPr>
          <p:cNvPr id="5" name="TextBox 4"/>
          <p:cNvSpPr txBox="1"/>
          <p:nvPr/>
        </p:nvSpPr>
        <p:spPr>
          <a:xfrm>
            <a:off x="7220588" y="5858469"/>
            <a:ext cx="1923412" cy="923330"/>
          </a:xfrm>
          <a:prstGeom prst="rect">
            <a:avLst/>
          </a:prstGeom>
          <a:noFill/>
        </p:spPr>
        <p:txBody>
          <a:bodyPr wrap="none" rtlCol="0">
            <a:spAutoFit/>
          </a:bodyPr>
          <a:lstStyle/>
          <a:p>
            <a:r>
              <a:rPr lang="en-US" dirty="0" smtClean="0"/>
              <a:t>M. Hicks</a:t>
            </a:r>
          </a:p>
          <a:p>
            <a:r>
              <a:rPr lang="en-US" dirty="0" smtClean="0"/>
              <a:t>Lands Department</a:t>
            </a:r>
          </a:p>
          <a:p>
            <a:r>
              <a:rPr lang="en-US" smtClean="0"/>
              <a:t>January 29, </a:t>
            </a:r>
            <a:r>
              <a:rPr lang="en-US" dirty="0" smtClean="0"/>
              <a:t>2020</a:t>
            </a:r>
            <a:endParaRPr lang="en-US" dirty="0"/>
          </a:p>
        </p:txBody>
      </p:sp>
    </p:spTree>
    <p:extLst>
      <p:ext uri="{BB962C8B-B14F-4D97-AF65-F5344CB8AC3E}">
        <p14:creationId xmlns:p14="http://schemas.microsoft.com/office/powerpoint/2010/main" val="8843162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059317338"/>
              </p:ext>
            </p:extLst>
          </p:nvPr>
        </p:nvGraphicFramePr>
        <p:xfrm>
          <a:off x="304800" y="228600"/>
          <a:ext cx="8583488" cy="4262628"/>
        </p:xfrm>
        <a:graphic>
          <a:graphicData uri="http://schemas.openxmlformats.org/drawingml/2006/table">
            <a:tbl>
              <a:tblPr firstCol="1" bandRow="1">
                <a:tableStyleId>{7DF18680-E054-41AD-8BC1-D1AEF772440D}</a:tableStyleId>
              </a:tblPr>
              <a:tblGrid>
                <a:gridCol w="7239000"/>
                <a:gridCol w="1344488"/>
              </a:tblGrid>
              <a:tr h="339737">
                <a:tc gridSpan="2">
                  <a:txBody>
                    <a:bodyPr/>
                    <a:lstStyle/>
                    <a:p>
                      <a:pPr algn="ctr"/>
                      <a:r>
                        <a:rPr lang="en-NZ" sz="2000" dirty="0" smtClean="0">
                          <a:solidFill>
                            <a:schemeClr val="tx1"/>
                          </a:solidFill>
                        </a:rPr>
                        <a:t>4. Interoperability</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3. Encourage non-fundamental data custodians to implement interoperability.</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kern="1200" baseline="0" dirty="0" smtClean="0">
                          <a:solidFill>
                            <a:schemeClr val="tx1"/>
                          </a:solidFill>
                          <a:effectLst/>
                          <a:latin typeface="+mn-lt"/>
                          <a:ea typeface="+mn-ea"/>
                          <a:cs typeface="+mn-cs"/>
                        </a:rPr>
                        <a:t>Software data formats are interoperable</a:t>
                      </a: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4. Support the development of a national geospatial network where all fundamental data is available, and on which non-fundamental data can be made available.</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err="1" smtClean="0">
                          <a:solidFill>
                            <a:schemeClr val="tx1"/>
                          </a:solidFill>
                          <a:effectLst/>
                          <a:latin typeface="Calibri"/>
                          <a:ea typeface="Calibri"/>
                          <a:cs typeface="Times New Roman"/>
                        </a:rPr>
                        <a:t>VanuaGIS</a:t>
                      </a:r>
                      <a:r>
                        <a:rPr lang="en-NZ" sz="1800" b="0" baseline="0" dirty="0" smtClean="0">
                          <a:solidFill>
                            <a:schemeClr val="tx1"/>
                          </a:solidFill>
                          <a:effectLst/>
                          <a:latin typeface="Calibri"/>
                          <a:ea typeface="Calibri"/>
                          <a:cs typeface="Times New Roman"/>
                        </a:rPr>
                        <a:t> and the Lands hub</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3534790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979798266"/>
              </p:ext>
            </p:extLst>
          </p:nvPr>
        </p:nvGraphicFramePr>
        <p:xfrm>
          <a:off x="381000" y="838200"/>
          <a:ext cx="8583488" cy="3999205"/>
        </p:xfrm>
        <a:graphic>
          <a:graphicData uri="http://schemas.openxmlformats.org/drawingml/2006/table">
            <a:tbl>
              <a:tblPr firstCol="1" bandRow="1">
                <a:tableStyleId>{7DF18680-E054-41AD-8BC1-D1AEF772440D}</a:tableStyleId>
              </a:tblPr>
              <a:tblGrid>
                <a:gridCol w="7239000"/>
                <a:gridCol w="1344488"/>
              </a:tblGrid>
              <a:tr h="339737">
                <a:tc gridSpan="2">
                  <a:txBody>
                    <a:bodyPr/>
                    <a:lstStyle/>
                    <a:p>
                      <a:pPr algn="ctr"/>
                      <a:r>
                        <a:rPr lang="en-NZ" sz="2000" dirty="0" smtClean="0">
                          <a:solidFill>
                            <a:schemeClr val="tx1"/>
                          </a:solidFill>
                        </a:rPr>
                        <a:t>5. Development</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1. Undertake a human and technical capacity inventory to identify gaps and overlaps of capacity</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r>
                        <a:rPr lang="en-NZ" sz="1800" b="0" dirty="0" smtClean="0">
                          <a:solidFill>
                            <a:schemeClr val="tx1"/>
                          </a:solidFill>
                          <a:effectLst/>
                        </a:rPr>
                        <a:t>Pending</a:t>
                      </a:r>
                      <a:endParaRPr lang="en-NZ" sz="1800" b="0" dirty="0" smtClean="0">
                        <a:solidFill>
                          <a:schemeClr val="tx1"/>
                        </a:solidFill>
                        <a:effectLst/>
                        <a:latin typeface="+mn-lt"/>
                        <a:ea typeface="Calibri"/>
                        <a:cs typeface="Times New Roman"/>
                      </a:endParaRPr>
                    </a:p>
                    <a:p>
                      <a:pPr>
                        <a:lnSpc>
                          <a:spcPct val="115000"/>
                        </a:lnSpc>
                        <a:spcAft>
                          <a:spcPts val="0"/>
                        </a:spcAft>
                      </a:pPr>
                      <a:endParaRPr lang="en-NZ" sz="1800" b="0" kern="1200" baseline="0" dirty="0" smtClean="0">
                        <a:solidFill>
                          <a:schemeClr val="tx1"/>
                        </a:solidFill>
                        <a:effectLst/>
                        <a:latin typeface="+mn-lt"/>
                        <a:ea typeface="+mn-ea"/>
                        <a:cs typeface="+mn-cs"/>
                      </a:endParaRP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2. Encourage the establishment and development of dedicated higher education training opportunities in geospatial science and technology in Fiji.</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In Place</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5882198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3399190697"/>
              </p:ext>
            </p:extLst>
          </p:nvPr>
        </p:nvGraphicFramePr>
        <p:xfrm>
          <a:off x="381000" y="838200"/>
          <a:ext cx="8583488" cy="3999205"/>
        </p:xfrm>
        <a:graphic>
          <a:graphicData uri="http://schemas.openxmlformats.org/drawingml/2006/table">
            <a:tbl>
              <a:tblPr firstCol="1" bandRow="1">
                <a:tableStyleId>{7DF18680-E054-41AD-8BC1-D1AEF772440D}</a:tableStyleId>
              </a:tblPr>
              <a:tblGrid>
                <a:gridCol w="7239000"/>
                <a:gridCol w="1344488"/>
              </a:tblGrid>
              <a:tr h="339737">
                <a:tc gridSpan="2">
                  <a:txBody>
                    <a:bodyPr/>
                    <a:lstStyle/>
                    <a:p>
                      <a:pPr algn="ctr"/>
                      <a:r>
                        <a:rPr lang="en-NZ" sz="2000" dirty="0" smtClean="0">
                          <a:solidFill>
                            <a:schemeClr val="tx1"/>
                          </a:solidFill>
                        </a:rPr>
                        <a:t>5. Development</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3.</a:t>
                      </a:r>
                      <a:r>
                        <a:rPr lang="en-NZ" sz="2400" baseline="0" dirty="0" smtClean="0">
                          <a:solidFill>
                            <a:schemeClr val="tx1"/>
                          </a:solidFill>
                          <a:effectLst/>
                        </a:rPr>
                        <a:t> </a:t>
                      </a:r>
                      <a:r>
                        <a:rPr lang="en-NZ" sz="2400" dirty="0" smtClean="0">
                          <a:solidFill>
                            <a:schemeClr val="tx1"/>
                          </a:solidFill>
                          <a:effectLst/>
                        </a:rPr>
                        <a:t>Encourage and facilitate access to shared training and technical resources.</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r>
                        <a:rPr lang="en-NZ" sz="1800" b="0" kern="1200" baseline="0" dirty="0" smtClean="0">
                          <a:solidFill>
                            <a:schemeClr val="tx1"/>
                          </a:solidFill>
                          <a:effectLst/>
                          <a:latin typeface="+mn-lt"/>
                          <a:ea typeface="+mn-ea"/>
                          <a:cs typeface="+mn-cs"/>
                        </a:rPr>
                        <a:t>In Place</a:t>
                      </a: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4. Establish an annual national geospatial conference to promote information sharing and network at all levels of the industry. </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Funding and organising issue</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4235171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sz="5400" dirty="0" err="1" smtClean="0"/>
              <a:t>Vinaka</a:t>
            </a:r>
            <a:endParaRPr lang="en-US" sz="5400" dirty="0" smtClean="0"/>
          </a:p>
          <a:p>
            <a:pPr marL="0" indent="0">
              <a:buNone/>
            </a:pPr>
            <a:endParaRPr lang="en-US" dirty="0"/>
          </a:p>
        </p:txBody>
      </p:sp>
    </p:spTree>
    <p:extLst>
      <p:ext uri="{BB962C8B-B14F-4D97-AF65-F5344CB8AC3E}">
        <p14:creationId xmlns:p14="http://schemas.microsoft.com/office/powerpoint/2010/main" val="2892009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Strategic Goal</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NZ" dirty="0" smtClean="0"/>
              <a:t>Governance 		</a:t>
            </a:r>
            <a:r>
              <a:rPr lang="en-NZ" dirty="0" smtClean="0">
                <a:solidFill>
                  <a:srgbClr val="00B0F0"/>
                </a:solidFill>
                <a:sym typeface="Wingdings" pitchFamily="2" charset="2"/>
              </a:rPr>
              <a:t>	 6 action points </a:t>
            </a:r>
            <a:endParaRPr lang="en-NZ" dirty="0" smtClean="0">
              <a:solidFill>
                <a:srgbClr val="00B0F0"/>
              </a:solidFill>
            </a:endParaRPr>
          </a:p>
          <a:p>
            <a:pPr marL="514350" indent="-514350">
              <a:buFont typeface="+mj-lt"/>
              <a:buAutoNum type="arabicPeriod"/>
            </a:pPr>
            <a:r>
              <a:rPr lang="en-NZ" dirty="0" smtClean="0"/>
              <a:t>Data 			</a:t>
            </a:r>
            <a:r>
              <a:rPr lang="en-NZ" dirty="0" smtClean="0">
                <a:solidFill>
                  <a:srgbClr val="00B0F0"/>
                </a:solidFill>
                <a:sym typeface="Wingdings" pitchFamily="2" charset="2"/>
              </a:rPr>
              <a:t>      4 action points</a:t>
            </a:r>
            <a:endParaRPr lang="en-NZ" dirty="0" smtClean="0">
              <a:solidFill>
                <a:srgbClr val="00B0F0"/>
              </a:solidFill>
            </a:endParaRPr>
          </a:p>
          <a:p>
            <a:pPr marL="514350" indent="-514350">
              <a:buFont typeface="+mj-lt"/>
              <a:buAutoNum type="arabicPeriod"/>
            </a:pPr>
            <a:r>
              <a:rPr lang="en-NZ" dirty="0" smtClean="0"/>
              <a:t>Access 			</a:t>
            </a:r>
            <a:r>
              <a:rPr lang="en-NZ" dirty="0" smtClean="0">
                <a:solidFill>
                  <a:srgbClr val="00B0F0"/>
                </a:solidFill>
                <a:sym typeface="Wingdings" pitchFamily="2" charset="2"/>
              </a:rPr>
              <a:t>	 4 action points</a:t>
            </a:r>
            <a:endParaRPr lang="en-NZ" dirty="0" smtClean="0">
              <a:solidFill>
                <a:srgbClr val="00B0F0"/>
              </a:solidFill>
            </a:endParaRPr>
          </a:p>
          <a:p>
            <a:pPr marL="514350" indent="-514350">
              <a:buFont typeface="+mj-lt"/>
              <a:buAutoNum type="arabicPeriod"/>
            </a:pPr>
            <a:r>
              <a:rPr lang="en-NZ" dirty="0" smtClean="0"/>
              <a:t>Interoperability 	</a:t>
            </a:r>
            <a:r>
              <a:rPr lang="en-NZ" dirty="0" smtClean="0">
                <a:solidFill>
                  <a:srgbClr val="00B0F0"/>
                </a:solidFill>
                <a:sym typeface="Wingdings" pitchFamily="2" charset="2"/>
              </a:rPr>
              <a:t>	 4 action points</a:t>
            </a:r>
            <a:endParaRPr lang="en-NZ" dirty="0" smtClean="0">
              <a:solidFill>
                <a:srgbClr val="00B0F0"/>
              </a:solidFill>
            </a:endParaRPr>
          </a:p>
          <a:p>
            <a:pPr marL="514350" indent="-514350">
              <a:buFont typeface="+mj-lt"/>
              <a:buAutoNum type="arabicPeriod"/>
            </a:pPr>
            <a:r>
              <a:rPr lang="en-NZ" dirty="0" smtClean="0"/>
              <a:t>Development 	</a:t>
            </a:r>
            <a:r>
              <a:rPr lang="en-NZ" dirty="0" smtClean="0">
                <a:solidFill>
                  <a:srgbClr val="00B0F0"/>
                </a:solidFill>
                <a:sym typeface="Wingdings" pitchFamily="2" charset="2"/>
              </a:rPr>
              <a:t>	 4 action points</a:t>
            </a:r>
            <a:endParaRPr lang="en-NZ" dirty="0" smtClean="0">
              <a:solidFill>
                <a:srgbClr val="00B0F0"/>
              </a:solidFill>
            </a:endParaRPr>
          </a:p>
          <a:p>
            <a:endParaRPr lang="en-US" b="1" dirty="0"/>
          </a:p>
        </p:txBody>
      </p:sp>
    </p:spTree>
    <p:extLst>
      <p:ext uri="{BB962C8B-B14F-4D97-AF65-F5344CB8AC3E}">
        <p14:creationId xmlns:p14="http://schemas.microsoft.com/office/powerpoint/2010/main" val="2065109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479182685"/>
              </p:ext>
            </p:extLst>
          </p:nvPr>
        </p:nvGraphicFramePr>
        <p:xfrm>
          <a:off x="304800" y="228600"/>
          <a:ext cx="8583488" cy="6400800"/>
        </p:xfrm>
        <a:graphic>
          <a:graphicData uri="http://schemas.openxmlformats.org/drawingml/2006/table">
            <a:tbl>
              <a:tblPr firstCol="1" bandRow="1">
                <a:tableStyleId>{7DF18680-E054-41AD-8BC1-D1AEF772440D}</a:tableStyleId>
              </a:tblPr>
              <a:tblGrid>
                <a:gridCol w="7364288"/>
                <a:gridCol w="1219200"/>
              </a:tblGrid>
              <a:tr h="417517">
                <a:tc gridSpan="2">
                  <a:txBody>
                    <a:bodyPr/>
                    <a:lstStyle/>
                    <a:p>
                      <a:pPr algn="ctr"/>
                      <a:r>
                        <a:rPr lang="en-NZ" sz="2000" dirty="0" smtClean="0">
                          <a:solidFill>
                            <a:schemeClr val="tx1"/>
                          </a:solidFill>
                        </a:rPr>
                        <a:t>1. Governance</a:t>
                      </a:r>
                      <a:endParaRPr lang="en-NZ" sz="2000" dirty="0">
                        <a:solidFill>
                          <a:schemeClr val="tx1"/>
                        </a:solidFill>
                      </a:endParaRPr>
                    </a:p>
                  </a:txBody>
                  <a:tcPr/>
                </a:tc>
                <a:tc hMerge="1">
                  <a:txBody>
                    <a:bodyPr/>
                    <a:lstStyle/>
                    <a:p>
                      <a:endParaRPr lang="en-NZ" dirty="0"/>
                    </a:p>
                  </a:txBody>
                  <a:tcPr/>
                </a:tc>
              </a:tr>
              <a:tr h="41751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20233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b="1" dirty="0" smtClean="0">
                          <a:solidFill>
                            <a:schemeClr val="tx1"/>
                          </a:solidFill>
                          <a:effectLst/>
                        </a:rPr>
                        <a:t>1. To review the role and composition of the Fiji Geospatial Council (previously known as the Fiji Land Information Council) to ensure a full range of interests of the Fiji geospatial industry is represented.</a:t>
                      </a:r>
                      <a:endParaRPr lang="en-NZ" sz="2400" b="1" dirty="0" smtClean="0">
                        <a:solidFill>
                          <a:schemeClr val="tx1"/>
                        </a:solidFill>
                        <a:effectLst/>
                        <a:latin typeface="+mn-lt"/>
                        <a:ea typeface="Calibri"/>
                        <a:cs typeface="Times New Roman"/>
                      </a:endParaRPr>
                    </a:p>
                    <a:p>
                      <a:endParaRPr lang="en-NZ" sz="2400" b="1" dirty="0">
                        <a:solidFill>
                          <a:schemeClr val="tx1"/>
                        </a:solidFill>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dirty="0" smtClean="0">
                          <a:solidFill>
                            <a:schemeClr val="tx1"/>
                          </a:solidFill>
                          <a:effectLst/>
                          <a:latin typeface="Calibri"/>
                          <a:ea typeface="Calibri"/>
                          <a:cs typeface="Times New Roman"/>
                        </a:rPr>
                        <a:t>Completed</a:t>
                      </a: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9175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b="1" dirty="0" smtClean="0">
                          <a:solidFill>
                            <a:schemeClr val="tx1"/>
                          </a:solidFill>
                          <a:effectLst/>
                        </a:rPr>
                        <a:t>2. </a:t>
                      </a:r>
                      <a:r>
                        <a:rPr lang="en-NZ" sz="2400" b="1" i="0" u="none" dirty="0" smtClean="0">
                          <a:solidFill>
                            <a:schemeClr val="tx1"/>
                          </a:solidFill>
                          <a:effectLst/>
                        </a:rPr>
                        <a:t>To review any existing legislation and regulation relating to the geospatial industry, and recommend changes where appropriate</a:t>
                      </a:r>
                      <a:endParaRPr lang="en-NZ" sz="2400" b="1" i="0" u="none" dirty="0" smtClean="0">
                        <a:solidFill>
                          <a:schemeClr val="tx1"/>
                        </a:solidFill>
                        <a:effectLst/>
                        <a:latin typeface="+mn-lt"/>
                        <a:ea typeface="Calibri"/>
                        <a:cs typeface="Times New Roman"/>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Pending</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r h="16248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b="1" dirty="0" smtClean="0">
                          <a:solidFill>
                            <a:schemeClr val="tx1"/>
                          </a:solidFill>
                          <a:effectLst/>
                        </a:rPr>
                        <a:t>3</a:t>
                      </a:r>
                      <a:r>
                        <a:rPr lang="en-NZ" sz="2400" b="1" u="none" dirty="0" smtClean="0">
                          <a:solidFill>
                            <a:schemeClr val="tx1"/>
                          </a:solidFill>
                          <a:effectLst/>
                        </a:rPr>
                        <a:t>. Coordinate the implementation </a:t>
                      </a:r>
                      <a:r>
                        <a:rPr lang="en-NZ" sz="2400" b="1" dirty="0" smtClean="0">
                          <a:solidFill>
                            <a:schemeClr val="tx1"/>
                          </a:solidFill>
                          <a:effectLst/>
                        </a:rPr>
                        <a:t>of the National Geospatial Strategy.</a:t>
                      </a:r>
                      <a:endParaRPr lang="en-NZ" sz="2400" b="1" dirty="0" smtClean="0">
                        <a:solidFill>
                          <a:schemeClr val="tx1"/>
                        </a:solidFill>
                        <a:effectLst/>
                        <a:latin typeface="+mn-lt"/>
                        <a:ea typeface="Calibri"/>
                        <a:cs typeface="Times New Roman"/>
                      </a:endParaRPr>
                    </a:p>
                  </a:txBody>
                  <a:tcPr/>
                </a:tc>
                <a:tc>
                  <a:txBody>
                    <a:bodyPr/>
                    <a:lstStyle/>
                    <a:p>
                      <a:pPr>
                        <a:lnSpc>
                          <a:spcPct val="115000"/>
                        </a:lnSpc>
                        <a:spcAft>
                          <a:spcPts val="0"/>
                        </a:spcAft>
                      </a:pPr>
                      <a:r>
                        <a:rPr lang="en-NZ" sz="1800" b="0" kern="1200" baseline="0" dirty="0" smtClean="0">
                          <a:solidFill>
                            <a:schemeClr val="tx1"/>
                          </a:solidFill>
                          <a:effectLst/>
                          <a:latin typeface="+mn-lt"/>
                          <a:ea typeface="+mn-ea"/>
                          <a:cs typeface="+mn-cs"/>
                        </a:rPr>
                        <a:t>In Progress</a:t>
                      </a:r>
                    </a:p>
                  </a:txBody>
                  <a:tcPr marL="34903" marR="34903" marT="0" marB="0"/>
                </a:tc>
              </a:tr>
            </a:tbl>
          </a:graphicData>
        </a:graphic>
      </p:graphicFrame>
    </p:spTree>
    <p:extLst>
      <p:ext uri="{BB962C8B-B14F-4D97-AF65-F5344CB8AC3E}">
        <p14:creationId xmlns:p14="http://schemas.microsoft.com/office/powerpoint/2010/main" val="475285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1288293"/>
              </p:ext>
            </p:extLst>
          </p:nvPr>
        </p:nvGraphicFramePr>
        <p:xfrm>
          <a:off x="304800" y="228600"/>
          <a:ext cx="8583488" cy="6400800"/>
        </p:xfrm>
        <a:graphic>
          <a:graphicData uri="http://schemas.openxmlformats.org/drawingml/2006/table">
            <a:tbl>
              <a:tblPr firstCol="1" bandRow="1">
                <a:tableStyleId>{7DF18680-E054-41AD-8BC1-D1AEF772440D}</a:tableStyleId>
              </a:tblPr>
              <a:tblGrid>
                <a:gridCol w="7364288"/>
                <a:gridCol w="1219200"/>
              </a:tblGrid>
              <a:tr h="417517">
                <a:tc gridSpan="2">
                  <a:txBody>
                    <a:bodyPr/>
                    <a:lstStyle/>
                    <a:p>
                      <a:pPr algn="ctr"/>
                      <a:r>
                        <a:rPr lang="en-NZ" sz="2000" dirty="0" smtClean="0">
                          <a:solidFill>
                            <a:schemeClr val="tx1"/>
                          </a:solidFill>
                        </a:rPr>
                        <a:t>1. Governance</a:t>
                      </a:r>
                      <a:endParaRPr lang="en-NZ" sz="2000" dirty="0">
                        <a:solidFill>
                          <a:schemeClr val="tx1"/>
                        </a:solidFill>
                      </a:endParaRPr>
                    </a:p>
                  </a:txBody>
                  <a:tcPr/>
                </a:tc>
                <a:tc hMerge="1">
                  <a:txBody>
                    <a:bodyPr/>
                    <a:lstStyle/>
                    <a:p>
                      <a:endParaRPr lang="en-NZ" dirty="0"/>
                    </a:p>
                  </a:txBody>
                  <a:tcPr/>
                </a:tc>
              </a:tr>
              <a:tr h="41751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20233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4. </a:t>
                      </a:r>
                      <a:r>
                        <a:rPr lang="en-NZ" sz="2400" u="none" dirty="0" smtClean="0">
                          <a:solidFill>
                            <a:schemeClr val="tx1"/>
                          </a:solidFill>
                          <a:effectLst/>
                        </a:rPr>
                        <a:t>Monitor the progress </a:t>
                      </a:r>
                      <a:r>
                        <a:rPr lang="en-NZ" sz="2400" dirty="0" smtClean="0">
                          <a:solidFill>
                            <a:schemeClr val="tx1"/>
                          </a:solidFill>
                          <a:effectLst/>
                        </a:rPr>
                        <a:t>of each of the strategic goals of the Strategy.</a:t>
                      </a:r>
                      <a:endParaRPr lang="en-NZ" sz="2400" dirty="0" smtClean="0">
                        <a:solidFill>
                          <a:schemeClr val="tx1"/>
                        </a:solidFill>
                        <a:effectLst/>
                        <a:latin typeface="+mn-lt"/>
                        <a:ea typeface="Calibri"/>
                        <a:cs typeface="Times New Roman"/>
                      </a:endParaRPr>
                    </a:p>
                    <a:p>
                      <a:endParaRPr lang="en-NZ" sz="2400" b="0" dirty="0">
                        <a:solidFill>
                          <a:schemeClr val="tx1"/>
                        </a:solidFill>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kern="1200" baseline="0" dirty="0" smtClean="0">
                          <a:solidFill>
                            <a:schemeClr val="tx1"/>
                          </a:solidFill>
                          <a:effectLst/>
                          <a:latin typeface="+mn-lt"/>
                          <a:ea typeface="+mn-ea"/>
                          <a:cs typeface="+mn-cs"/>
                        </a:rPr>
                        <a:t>In Progress</a:t>
                      </a: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9175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5. Carry out an education and awareness programme to inform the geospatial industry and the wider public about the value and benefits of geospatial information.</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Website</a:t>
                      </a:r>
                    </a:p>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User Group</a:t>
                      </a:r>
                    </a:p>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 </a:t>
                      </a:r>
                    </a:p>
                    <a:p>
                      <a:pPr marL="0" indent="0">
                        <a:lnSpc>
                          <a:spcPct val="115000"/>
                        </a:lnSpc>
                        <a:spcAft>
                          <a:spcPts val="0"/>
                        </a:spcAft>
                        <a:buFont typeface="Arial" pitchFamily="34" charset="0"/>
                        <a:buNone/>
                      </a:pPr>
                      <a:r>
                        <a:rPr lang="en-NZ" sz="1800" b="0" baseline="0" dirty="0" smtClean="0">
                          <a:solidFill>
                            <a:srgbClr val="00B050"/>
                          </a:solidFill>
                          <a:effectLst/>
                          <a:latin typeface="Calibri"/>
                          <a:ea typeface="Calibri"/>
                          <a:cs typeface="Times New Roman"/>
                        </a:rPr>
                        <a:t>Newsletter</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r h="16248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6. Provide a mechanism for coordinating resources between different sectors of the industry to facilitate joint data acquisition programmes.</a:t>
                      </a:r>
                      <a:endParaRPr lang="en-NZ" sz="2400" dirty="0" smtClean="0">
                        <a:solidFill>
                          <a:schemeClr val="tx1"/>
                        </a:solidFill>
                        <a:effectLst/>
                        <a:latin typeface="+mn-lt"/>
                        <a:ea typeface="Calibri"/>
                        <a:cs typeface="Times New Roman"/>
                      </a:endParaRPr>
                    </a:p>
                  </a:txBody>
                  <a:tcPr/>
                </a:tc>
                <a:tc>
                  <a:txBody>
                    <a:bodyPr/>
                    <a:lstStyle/>
                    <a:p>
                      <a:pPr>
                        <a:lnSpc>
                          <a:spcPct val="115000"/>
                        </a:lnSpc>
                        <a:spcAft>
                          <a:spcPts val="0"/>
                        </a:spcAft>
                      </a:pPr>
                      <a:r>
                        <a:rPr lang="en-NZ" sz="1800" b="0" kern="1200" baseline="0" dirty="0" smtClean="0">
                          <a:solidFill>
                            <a:schemeClr val="tx1"/>
                          </a:solidFill>
                          <a:effectLst/>
                          <a:latin typeface="+mn-lt"/>
                          <a:ea typeface="+mn-ea"/>
                          <a:cs typeface="+mn-cs"/>
                        </a:rPr>
                        <a:t>In Progress</a:t>
                      </a:r>
                    </a:p>
                  </a:txBody>
                  <a:tcPr marL="34903" marR="34903" marT="0" marB="0"/>
                </a:tc>
              </a:tr>
            </a:tbl>
          </a:graphicData>
        </a:graphic>
      </p:graphicFrame>
    </p:spTree>
    <p:extLst>
      <p:ext uri="{BB962C8B-B14F-4D97-AF65-F5344CB8AC3E}">
        <p14:creationId xmlns:p14="http://schemas.microsoft.com/office/powerpoint/2010/main" val="734854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3379333477"/>
              </p:ext>
            </p:extLst>
          </p:nvPr>
        </p:nvGraphicFramePr>
        <p:xfrm>
          <a:off x="304800" y="228600"/>
          <a:ext cx="8583488" cy="5276299"/>
        </p:xfrm>
        <a:graphic>
          <a:graphicData uri="http://schemas.openxmlformats.org/drawingml/2006/table">
            <a:tbl>
              <a:tblPr firstCol="1" bandRow="1">
                <a:tableStyleId>{7DF18680-E054-41AD-8BC1-D1AEF772440D}</a:tableStyleId>
              </a:tblPr>
              <a:tblGrid>
                <a:gridCol w="7364288"/>
                <a:gridCol w="1219200"/>
              </a:tblGrid>
              <a:tr h="417517">
                <a:tc gridSpan="2">
                  <a:txBody>
                    <a:bodyPr/>
                    <a:lstStyle/>
                    <a:p>
                      <a:pPr algn="ctr"/>
                      <a:r>
                        <a:rPr lang="en-NZ" sz="2000" dirty="0" smtClean="0">
                          <a:solidFill>
                            <a:schemeClr val="tx1"/>
                          </a:solidFill>
                        </a:rPr>
                        <a:t>2. Data</a:t>
                      </a:r>
                      <a:endParaRPr lang="en-NZ" sz="2000" dirty="0">
                        <a:solidFill>
                          <a:schemeClr val="tx1"/>
                        </a:solidFill>
                      </a:endParaRPr>
                    </a:p>
                  </a:txBody>
                  <a:tcPr/>
                </a:tc>
                <a:tc hMerge="1">
                  <a:txBody>
                    <a:bodyPr/>
                    <a:lstStyle/>
                    <a:p>
                      <a:endParaRPr lang="en-NZ" dirty="0"/>
                    </a:p>
                  </a:txBody>
                  <a:tcPr/>
                </a:tc>
              </a:tr>
              <a:tr h="41751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20233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b="1" u="none" dirty="0" smtClean="0">
                          <a:solidFill>
                            <a:schemeClr val="tx1"/>
                          </a:solidFill>
                          <a:effectLst/>
                        </a:rPr>
                        <a:t>1. Determine a list and description of the fundamental datasets that are critical to the development of a robust and efficient geospatial industry</a:t>
                      </a:r>
                      <a:endParaRPr lang="en-NZ" sz="2400" b="1" u="none" dirty="0">
                        <a:solidFill>
                          <a:schemeClr val="tx1"/>
                        </a:solidFill>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kern="1200" baseline="0" dirty="0" smtClean="0">
                          <a:solidFill>
                            <a:schemeClr val="tx1"/>
                          </a:solidFill>
                          <a:effectLst/>
                          <a:latin typeface="+mn-lt"/>
                          <a:ea typeface="+mn-ea"/>
                          <a:cs typeface="+mn-cs"/>
                        </a:rPr>
                        <a:t>Completed</a:t>
                      </a:r>
                    </a:p>
                    <a:p>
                      <a:pPr>
                        <a:lnSpc>
                          <a:spcPct val="115000"/>
                        </a:lnSpc>
                        <a:spcAft>
                          <a:spcPts val="0"/>
                        </a:spcAft>
                      </a:pPr>
                      <a:endParaRPr lang="en-NZ" sz="1800" b="0" kern="1200" baseline="0" dirty="0" smtClean="0">
                        <a:solidFill>
                          <a:schemeClr val="tx1"/>
                        </a:solidFill>
                        <a:effectLst/>
                        <a:latin typeface="+mn-lt"/>
                        <a:ea typeface="+mn-ea"/>
                        <a:cs typeface="+mn-cs"/>
                      </a:endParaRPr>
                    </a:p>
                    <a:p>
                      <a:pPr>
                        <a:lnSpc>
                          <a:spcPct val="115000"/>
                        </a:lnSpc>
                        <a:spcAft>
                          <a:spcPts val="0"/>
                        </a:spcAft>
                      </a:pPr>
                      <a:r>
                        <a:rPr lang="en-NZ" sz="1800" b="0" kern="1200" baseline="0" dirty="0" smtClean="0">
                          <a:solidFill>
                            <a:srgbClr val="00B050"/>
                          </a:solidFill>
                          <a:effectLst/>
                          <a:latin typeface="+mn-lt"/>
                          <a:ea typeface="+mn-ea"/>
                          <a:cs typeface="+mn-cs"/>
                        </a:rPr>
                        <a:t>Cabinet Paper</a:t>
                      </a: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9175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b="1" u="none" dirty="0" smtClean="0">
                          <a:solidFill>
                            <a:schemeClr val="tx1"/>
                          </a:solidFill>
                          <a:effectLst/>
                        </a:rPr>
                        <a:t>2. Identify the custodian of each of these fundamental datasets and put in place a data custodian system that ensures the integrity of the fundamental data.</a:t>
                      </a:r>
                      <a:endParaRPr lang="en-NZ" sz="2400" b="1" u="none" dirty="0" smtClean="0">
                        <a:solidFill>
                          <a:schemeClr val="tx1"/>
                        </a:solidFill>
                      </a:endParaRPr>
                    </a:p>
                    <a:p>
                      <a:endParaRPr lang="en-NZ" sz="2400" b="1" u="none"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In Progress</a:t>
                      </a:r>
                    </a:p>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 </a:t>
                      </a:r>
                    </a:p>
                    <a:p>
                      <a:pPr marL="0" indent="0">
                        <a:lnSpc>
                          <a:spcPct val="115000"/>
                        </a:lnSpc>
                        <a:spcAft>
                          <a:spcPts val="0"/>
                        </a:spcAft>
                        <a:buFont typeface="Arial" pitchFamily="34" charset="0"/>
                        <a:buNone/>
                      </a:pPr>
                      <a:r>
                        <a:rPr lang="en-NZ" sz="1800" b="0" baseline="0" dirty="0" smtClean="0">
                          <a:solidFill>
                            <a:srgbClr val="00B050"/>
                          </a:solidFill>
                          <a:effectLst/>
                          <a:latin typeface="Calibri"/>
                          <a:ea typeface="Calibri"/>
                          <a:cs typeface="Times New Roman"/>
                        </a:rPr>
                        <a:t>Upload to Website</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1307605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4198610738"/>
              </p:ext>
            </p:extLst>
          </p:nvPr>
        </p:nvGraphicFramePr>
        <p:xfrm>
          <a:off x="304800" y="228600"/>
          <a:ext cx="8583488" cy="3999205"/>
        </p:xfrm>
        <a:graphic>
          <a:graphicData uri="http://schemas.openxmlformats.org/drawingml/2006/table">
            <a:tbl>
              <a:tblPr firstCol="1" bandRow="1">
                <a:tableStyleId>{7DF18680-E054-41AD-8BC1-D1AEF772440D}</a:tableStyleId>
              </a:tblPr>
              <a:tblGrid>
                <a:gridCol w="7364288"/>
                <a:gridCol w="1219200"/>
              </a:tblGrid>
              <a:tr h="339737">
                <a:tc gridSpan="2">
                  <a:txBody>
                    <a:bodyPr/>
                    <a:lstStyle/>
                    <a:p>
                      <a:pPr algn="ctr"/>
                      <a:r>
                        <a:rPr lang="en-NZ" sz="2000" dirty="0" smtClean="0">
                          <a:solidFill>
                            <a:schemeClr val="tx1"/>
                          </a:solidFill>
                        </a:rPr>
                        <a:t>2. Data</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3. Evaluate the quality of each fundamental dataset and develop a process for improving the quality of fundamental data where necessary.</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r>
                        <a:rPr lang="en-NZ" sz="1800" b="0" dirty="0" smtClean="0">
                          <a:solidFill>
                            <a:schemeClr val="tx1"/>
                          </a:solidFill>
                          <a:effectLst/>
                          <a:latin typeface="Calibri"/>
                          <a:cs typeface="Times New Roman"/>
                        </a:rPr>
                        <a:t>P</a:t>
                      </a:r>
                      <a:r>
                        <a:rPr lang="en-NZ" sz="1800" b="0" dirty="0" smtClean="0">
                          <a:solidFill>
                            <a:schemeClr val="tx1"/>
                          </a:solidFill>
                          <a:effectLst/>
                          <a:latin typeface="Calibri"/>
                          <a:ea typeface="Calibri"/>
                          <a:cs typeface="Times New Roman"/>
                        </a:rPr>
                        <a:t>ending</a:t>
                      </a:r>
                    </a:p>
                    <a:p>
                      <a:pPr>
                        <a:lnSpc>
                          <a:spcPct val="115000"/>
                        </a:lnSpc>
                        <a:spcAft>
                          <a:spcPts val="0"/>
                        </a:spcAft>
                      </a:pPr>
                      <a:endParaRPr lang="en-NZ" sz="1800" b="0" dirty="0" smtClean="0">
                        <a:solidFill>
                          <a:schemeClr val="tx1"/>
                        </a:solidFill>
                        <a:effectLst/>
                        <a:latin typeface="Calibri"/>
                        <a:ea typeface="Calibri"/>
                        <a:cs typeface="Times New Roman"/>
                      </a:endParaRP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4. Ensure that the fundamental datasets meet the needs of the nation.</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Pending</a:t>
                      </a:r>
                    </a:p>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 </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2126032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950319677"/>
              </p:ext>
            </p:extLst>
          </p:nvPr>
        </p:nvGraphicFramePr>
        <p:xfrm>
          <a:off x="304800" y="228600"/>
          <a:ext cx="8583488" cy="4016241"/>
        </p:xfrm>
        <a:graphic>
          <a:graphicData uri="http://schemas.openxmlformats.org/drawingml/2006/table">
            <a:tbl>
              <a:tblPr firstCol="1" bandRow="1">
                <a:tableStyleId>{7DF18680-E054-41AD-8BC1-D1AEF772440D}</a:tableStyleId>
              </a:tblPr>
              <a:tblGrid>
                <a:gridCol w="7364288"/>
                <a:gridCol w="1219200"/>
              </a:tblGrid>
              <a:tr h="339737">
                <a:tc gridSpan="2">
                  <a:txBody>
                    <a:bodyPr/>
                    <a:lstStyle/>
                    <a:p>
                      <a:pPr algn="ctr"/>
                      <a:r>
                        <a:rPr lang="en-NZ" sz="2000" dirty="0" smtClean="0">
                          <a:solidFill>
                            <a:schemeClr val="tx1"/>
                          </a:solidFill>
                        </a:rPr>
                        <a:t>3. Access</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1.Develop metadata, to an international standard, for all fundamental datasets.</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kern="1200" baseline="0" dirty="0" smtClean="0">
                          <a:solidFill>
                            <a:schemeClr val="tx1"/>
                          </a:solidFill>
                          <a:effectLst/>
                          <a:latin typeface="+mn-lt"/>
                          <a:ea typeface="+mn-ea"/>
                          <a:cs typeface="+mn-cs"/>
                        </a:rPr>
                        <a:t>Completed</a:t>
                      </a: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r>
                        <a:rPr lang="en-NZ" sz="1800" b="0" dirty="0" smtClean="0">
                          <a:solidFill>
                            <a:srgbClr val="00B050"/>
                          </a:solidFill>
                          <a:effectLst/>
                          <a:latin typeface="Calibri"/>
                          <a:ea typeface="Calibri"/>
                          <a:cs typeface="Times New Roman"/>
                        </a:rPr>
                        <a:t>Awareness</a:t>
                      </a: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2.</a:t>
                      </a:r>
                      <a:r>
                        <a:rPr lang="en-NZ" sz="2400" baseline="0" dirty="0" smtClean="0">
                          <a:solidFill>
                            <a:schemeClr val="tx1"/>
                          </a:solidFill>
                          <a:effectLst/>
                        </a:rPr>
                        <a:t> </a:t>
                      </a:r>
                      <a:r>
                        <a:rPr lang="en-NZ" sz="2400" dirty="0" smtClean="0">
                          <a:solidFill>
                            <a:schemeClr val="tx1"/>
                          </a:solidFill>
                          <a:effectLst/>
                        </a:rPr>
                        <a:t>Publish metadata and processes for accessing the fundamental datasets in a manner that is open and accessible.</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Completed</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 typeface="Arial" pitchFamily="34" charset="0"/>
                        <a:buNone/>
                        <a:tabLst/>
                        <a:defRPr/>
                      </a:pPr>
                      <a:r>
                        <a:rPr lang="en-NZ" sz="1800" b="0" baseline="0" dirty="0" smtClean="0">
                          <a:solidFill>
                            <a:srgbClr val="00B050"/>
                          </a:solidFill>
                          <a:effectLst/>
                          <a:latin typeface="+mn-lt"/>
                          <a:ea typeface="Calibri"/>
                          <a:cs typeface="Times New Roman"/>
                        </a:rPr>
                        <a:t>Upload to Website</a:t>
                      </a:r>
                      <a:endParaRPr lang="en-NZ" sz="1800" b="0" dirty="0" smtClean="0">
                        <a:solidFill>
                          <a:srgbClr val="00B050"/>
                        </a:solidFill>
                        <a:effectLst/>
                        <a:latin typeface="+mn-lt"/>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2560856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1769276624"/>
              </p:ext>
            </p:extLst>
          </p:nvPr>
        </p:nvGraphicFramePr>
        <p:xfrm>
          <a:off x="304800" y="228600"/>
          <a:ext cx="8583488" cy="4245592"/>
        </p:xfrm>
        <a:graphic>
          <a:graphicData uri="http://schemas.openxmlformats.org/drawingml/2006/table">
            <a:tbl>
              <a:tblPr firstCol="1" bandRow="1">
                <a:tableStyleId>{7DF18680-E054-41AD-8BC1-D1AEF772440D}</a:tableStyleId>
              </a:tblPr>
              <a:tblGrid>
                <a:gridCol w="7364288"/>
                <a:gridCol w="1219200"/>
              </a:tblGrid>
              <a:tr h="339737">
                <a:tc gridSpan="2">
                  <a:txBody>
                    <a:bodyPr/>
                    <a:lstStyle/>
                    <a:p>
                      <a:pPr algn="ctr"/>
                      <a:r>
                        <a:rPr lang="en-NZ" sz="2000" dirty="0" smtClean="0">
                          <a:solidFill>
                            <a:schemeClr val="tx1"/>
                          </a:solidFill>
                        </a:rPr>
                        <a:t>3. Access</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3. Encourage public agencies and non-government organisations to make their non-fundamental datasets available following agreed practices and procedures.</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a:solidFill>
                            <a:schemeClr val="tx1"/>
                          </a:solidFill>
                          <a:effectLst/>
                        </a:rPr>
                        <a:t> </a:t>
                      </a:r>
                      <a:endParaRPr lang="en-NZ" sz="1800" b="0" dirty="0" smtClean="0">
                        <a:solidFill>
                          <a:schemeClr val="tx1"/>
                        </a:solidFill>
                        <a:effectLst/>
                        <a:latin typeface="+mn-lt"/>
                        <a:ea typeface="Calibri"/>
                        <a:cs typeface="Times New Roman"/>
                      </a:endParaRPr>
                    </a:p>
                    <a:p>
                      <a:pPr>
                        <a:lnSpc>
                          <a:spcPct val="115000"/>
                        </a:lnSpc>
                        <a:spcAft>
                          <a:spcPts val="0"/>
                        </a:spcAft>
                      </a:pPr>
                      <a:r>
                        <a:rPr lang="en-NZ" sz="1800" b="0" kern="1200" baseline="0" dirty="0" smtClean="0">
                          <a:solidFill>
                            <a:schemeClr val="tx1"/>
                          </a:solidFill>
                          <a:effectLst/>
                          <a:latin typeface="+mn-lt"/>
                          <a:ea typeface="+mn-ea"/>
                          <a:cs typeface="+mn-cs"/>
                        </a:rPr>
                        <a:t>Pending</a:t>
                      </a:r>
                    </a:p>
                    <a:p>
                      <a:pPr>
                        <a:lnSpc>
                          <a:spcPct val="115000"/>
                        </a:lnSpc>
                        <a:spcAft>
                          <a:spcPts val="0"/>
                        </a:spcAft>
                      </a:pPr>
                      <a:endParaRPr lang="en-NZ" sz="1800" b="0" dirty="0" smtClean="0">
                        <a:solidFill>
                          <a:schemeClr val="tx1"/>
                        </a:solidFill>
                        <a:effectLst/>
                        <a:latin typeface="Calibri"/>
                        <a:ea typeface="Calibri"/>
                        <a:cs typeface="Times New Roman"/>
                      </a:endParaRPr>
                    </a:p>
                    <a:p>
                      <a:pPr>
                        <a:lnSpc>
                          <a:spcPct val="115000"/>
                        </a:lnSpc>
                        <a:spcAft>
                          <a:spcPts val="0"/>
                        </a:spcAft>
                      </a:pPr>
                      <a:r>
                        <a:rPr lang="en-NZ" sz="1800" b="0" dirty="0" smtClean="0">
                          <a:solidFill>
                            <a:srgbClr val="00B050"/>
                          </a:solidFill>
                          <a:effectLst/>
                          <a:latin typeface="Calibri"/>
                          <a:ea typeface="Calibri"/>
                          <a:cs typeface="Times New Roman"/>
                        </a:rPr>
                        <a:t>Data Sharing Policy</a:t>
                      </a: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4. Develop and encourage access to the fundamental data and provide a framework for adding value to the fundamental data.</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a:lnSpc>
                          <a:spcPct val="115000"/>
                        </a:lnSpc>
                        <a:spcAft>
                          <a:spcPts val="0"/>
                        </a:spcAft>
                      </a:pPr>
                      <a:r>
                        <a:rPr lang="en-NZ" sz="1800" b="0" kern="1200" baseline="0" dirty="0" smtClean="0">
                          <a:solidFill>
                            <a:schemeClr val="tx1"/>
                          </a:solidFill>
                          <a:effectLst/>
                          <a:latin typeface="+mn-lt"/>
                          <a:ea typeface="+mn-ea"/>
                          <a:cs typeface="+mn-cs"/>
                        </a:rPr>
                        <a:t>Pending</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3662685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975837672"/>
              </p:ext>
            </p:extLst>
          </p:nvPr>
        </p:nvGraphicFramePr>
        <p:xfrm>
          <a:off x="304800" y="228600"/>
          <a:ext cx="8583488" cy="3999205"/>
        </p:xfrm>
        <a:graphic>
          <a:graphicData uri="http://schemas.openxmlformats.org/drawingml/2006/table">
            <a:tbl>
              <a:tblPr firstCol="1" bandRow="1">
                <a:tableStyleId>{7DF18680-E054-41AD-8BC1-D1AEF772440D}</a:tableStyleId>
              </a:tblPr>
              <a:tblGrid>
                <a:gridCol w="7364288"/>
                <a:gridCol w="1219200"/>
              </a:tblGrid>
              <a:tr h="339737">
                <a:tc gridSpan="2">
                  <a:txBody>
                    <a:bodyPr/>
                    <a:lstStyle/>
                    <a:p>
                      <a:pPr algn="ctr"/>
                      <a:r>
                        <a:rPr lang="en-NZ" sz="2000" dirty="0" smtClean="0">
                          <a:solidFill>
                            <a:schemeClr val="tx1"/>
                          </a:solidFill>
                        </a:rPr>
                        <a:t>4.</a:t>
                      </a:r>
                      <a:r>
                        <a:rPr lang="en-NZ" sz="2000" baseline="0" dirty="0" smtClean="0">
                          <a:solidFill>
                            <a:schemeClr val="tx1"/>
                          </a:solidFill>
                        </a:rPr>
                        <a:t> </a:t>
                      </a:r>
                      <a:r>
                        <a:rPr lang="en-NZ" sz="2000" dirty="0" smtClean="0">
                          <a:solidFill>
                            <a:schemeClr val="tx1"/>
                          </a:solidFill>
                        </a:rPr>
                        <a:t>Interoperability</a:t>
                      </a:r>
                      <a:endParaRPr lang="en-NZ" sz="2000" dirty="0">
                        <a:solidFill>
                          <a:schemeClr val="tx1"/>
                        </a:solidFill>
                      </a:endParaRPr>
                    </a:p>
                  </a:txBody>
                  <a:tcPr/>
                </a:tc>
                <a:tc hMerge="1">
                  <a:txBody>
                    <a:bodyPr/>
                    <a:lstStyle/>
                    <a:p>
                      <a:endParaRPr lang="en-NZ" dirty="0"/>
                    </a:p>
                  </a:txBody>
                  <a:tcPr/>
                </a:tc>
              </a:tr>
              <a:tr h="339737">
                <a:tc>
                  <a:txBody>
                    <a:bodyPr/>
                    <a:lstStyle/>
                    <a:p>
                      <a:r>
                        <a:rPr lang="en-NZ" sz="2000" dirty="0" smtClean="0">
                          <a:solidFill>
                            <a:schemeClr val="tx1"/>
                          </a:solidFill>
                        </a:rPr>
                        <a:t>Action</a:t>
                      </a:r>
                      <a:endParaRPr lang="en-NZ" sz="2000" dirty="0">
                        <a:solidFill>
                          <a:schemeClr val="tx1"/>
                        </a:solidFill>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000" b="1" dirty="0" smtClean="0">
                          <a:solidFill>
                            <a:schemeClr val="tx1"/>
                          </a:solidFill>
                          <a:effectLst/>
                        </a:rPr>
                        <a:t>Status </a:t>
                      </a:r>
                      <a:endParaRPr lang="en-NZ" sz="2000" b="1" dirty="0">
                        <a:solidFill>
                          <a:schemeClr val="tx1"/>
                        </a:solidFill>
                      </a:endParaRPr>
                    </a:p>
                  </a:txBody>
                  <a:tcPr>
                    <a:solidFill>
                      <a:srgbClr val="00B0F0"/>
                    </a:solidFill>
                  </a:tcPr>
                </a:tc>
              </a:tr>
              <a:tr h="1646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1. Promote the concept of interoperability among the fundamental data custodians.</a:t>
                      </a:r>
                      <a:endParaRPr lang="en-NZ" sz="2400" dirty="0" smtClean="0">
                        <a:solidFill>
                          <a:schemeClr val="tx1"/>
                        </a:solidFill>
                        <a:effectLst/>
                        <a:latin typeface="+mn-lt"/>
                        <a:ea typeface="Calibri"/>
                        <a:cs typeface="Times New Roman"/>
                      </a:endParaRPr>
                    </a:p>
                  </a:txBody>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NZ" sz="1800" b="0" dirty="0" smtClean="0">
                          <a:solidFill>
                            <a:schemeClr val="tx1"/>
                          </a:solidFill>
                          <a:effectLst/>
                          <a:latin typeface="Calibri"/>
                          <a:ea typeface="Calibri"/>
                          <a:cs typeface="Times New Roman"/>
                        </a:rPr>
                        <a:t>Pending</a:t>
                      </a:r>
                    </a:p>
                  </a:txBody>
                  <a:tcPr marL="34903" marR="34903" marT="0" marB="0"/>
                </a:tc>
              </a:tr>
              <a:tr h="1560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2400" dirty="0" smtClean="0">
                          <a:solidFill>
                            <a:schemeClr val="tx1"/>
                          </a:solidFill>
                          <a:effectLst/>
                        </a:rPr>
                        <a:t>2. Support the development of the necessary technical standards and procedures to implement interoperability of fundamental datasets.</a:t>
                      </a:r>
                      <a:endParaRPr lang="en-NZ" sz="2400" dirty="0" smtClean="0">
                        <a:solidFill>
                          <a:schemeClr val="tx1"/>
                        </a:solidFill>
                        <a:effectLst/>
                        <a:latin typeface="+mn-lt"/>
                        <a:ea typeface="Calibri"/>
                        <a:cs typeface="Times New Roman"/>
                      </a:endParaRPr>
                    </a:p>
                    <a:p>
                      <a:endParaRPr lang="en-NZ" sz="2400" dirty="0">
                        <a:solidFill>
                          <a:schemeClr val="tx1"/>
                        </a:solidFill>
                      </a:endParaRPr>
                    </a:p>
                  </a:txBody>
                  <a:tcPr/>
                </a:tc>
                <a:tc>
                  <a:txBody>
                    <a:bodyPr/>
                    <a:lstStyle/>
                    <a:p>
                      <a:pPr marL="0" indent="0">
                        <a:lnSpc>
                          <a:spcPct val="115000"/>
                        </a:lnSpc>
                        <a:spcAft>
                          <a:spcPts val="0"/>
                        </a:spcAft>
                        <a:buFont typeface="Arial" pitchFamily="34" charset="0"/>
                        <a:buNone/>
                      </a:pPr>
                      <a:r>
                        <a:rPr lang="en-NZ" sz="1800" b="0" baseline="0" dirty="0" smtClean="0">
                          <a:solidFill>
                            <a:schemeClr val="tx1"/>
                          </a:solidFill>
                          <a:effectLst/>
                          <a:latin typeface="Calibri"/>
                          <a:ea typeface="Calibri"/>
                          <a:cs typeface="Times New Roman"/>
                        </a:rPr>
                        <a:t>Completed</a:t>
                      </a: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p>
                      <a:pPr marL="0" indent="0">
                        <a:lnSpc>
                          <a:spcPct val="115000"/>
                        </a:lnSpc>
                        <a:spcAft>
                          <a:spcPts val="0"/>
                        </a:spcAft>
                        <a:buFont typeface="Arial" pitchFamily="34" charset="0"/>
                        <a:buNone/>
                      </a:pPr>
                      <a:endParaRPr lang="en-NZ" sz="1800" b="0" baseline="0" dirty="0" smtClean="0">
                        <a:solidFill>
                          <a:schemeClr val="tx1"/>
                        </a:solidFill>
                        <a:effectLst/>
                        <a:latin typeface="Calibri"/>
                        <a:ea typeface="Calibri"/>
                        <a:cs typeface="Times New Roman"/>
                      </a:endParaRPr>
                    </a:p>
                  </a:txBody>
                  <a:tcPr marL="34903" marR="34903" marT="0" marB="0"/>
                </a:tc>
              </a:tr>
            </a:tbl>
          </a:graphicData>
        </a:graphic>
      </p:graphicFrame>
    </p:spTree>
    <p:extLst>
      <p:ext uri="{BB962C8B-B14F-4D97-AF65-F5344CB8AC3E}">
        <p14:creationId xmlns:p14="http://schemas.microsoft.com/office/powerpoint/2010/main" val="2147490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TM01859862[[fn=Urban Pop]]</Template>
  <TotalTime>236</TotalTime>
  <Words>921</Words>
  <Application>Microsoft Office PowerPoint</Application>
  <PresentationFormat>On-screen Show (4:3)</PresentationFormat>
  <Paragraphs>141</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National Geospatial Information Management Strategy Action Plan Update 29 January, 2020 </vt:lpstr>
      <vt:lpstr>Five Strategic Goal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Geospatial Information Management Strategy Action Plan Update 29 January, 2020</dc:title>
  <dc:creator>Meizyanne Hicks</dc:creator>
  <cp:lastModifiedBy>Meizyanne Hicks</cp:lastModifiedBy>
  <cp:revision>27</cp:revision>
  <dcterms:created xsi:type="dcterms:W3CDTF">2020-01-27T04:55:45Z</dcterms:created>
  <dcterms:modified xsi:type="dcterms:W3CDTF">2020-01-28T04:07:10Z</dcterms:modified>
</cp:coreProperties>
</file>